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8"/>
  </p:notesMasterIdLst>
  <p:handoutMasterIdLst>
    <p:handoutMasterId r:id="rId19"/>
  </p:handoutMasterIdLst>
  <p:sldIdLst>
    <p:sldId id="278" r:id="rId5"/>
    <p:sldId id="296" r:id="rId6"/>
    <p:sldId id="282" r:id="rId7"/>
    <p:sldId id="293" r:id="rId8"/>
    <p:sldId id="283" r:id="rId9"/>
    <p:sldId id="284" r:id="rId10"/>
    <p:sldId id="294" r:id="rId11"/>
    <p:sldId id="285" r:id="rId12"/>
    <p:sldId id="286" r:id="rId13"/>
    <p:sldId id="295" r:id="rId14"/>
    <p:sldId id="287" r:id="rId15"/>
    <p:sldId id="288"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varScale="1">
        <p:scale>
          <a:sx n="81" d="100"/>
          <a:sy n="81" d="100"/>
        </p:scale>
        <p:origin x="754" y="62"/>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6/12/2024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6/12/2024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307048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321409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6747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 id="2147483721" r:id="rId15"/>
    <p:sldLayoutId id="2147483722" r:id="rId16"/>
    <p:sldLayoutId id="2147483723" r:id="rId17"/>
    <p:sldLayoutId id="2147483724" r:id="rId18"/>
    <p:sldLayoutId id="2147483728" r:id="rId19"/>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pPr algn="ctr"/>
            <a:r>
              <a:rPr lang="en-US" sz="7200" dirty="0"/>
              <a:t>Salary Predictions of Data Professions</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t>Evaluation </a:t>
            </a:r>
          </a:p>
        </p:txBody>
      </p:sp>
      <p:pic>
        <p:nvPicPr>
          <p:cNvPr id="6150" name="Picture 6">
            <a:extLst>
              <a:ext uri="{FF2B5EF4-FFF2-40B4-BE49-F238E27FC236}">
                <a16:creationId xmlns:a16="http://schemas.microsoft.com/office/drawing/2014/main" id="{6476C69B-308E-714D-461D-E009A710C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4" y="1174634"/>
            <a:ext cx="5457825" cy="56483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7969F68-A837-9E7E-AD37-82706BF15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7" y="1209675"/>
            <a:ext cx="5581650"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25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p:txBody>
          <a:bodyPr/>
          <a:lstStyle/>
          <a:p>
            <a:pPr marL="0" lvl="1" indent="0">
              <a:buNone/>
            </a:pPr>
            <a:r>
              <a:rPr lang="en-US" dirty="0"/>
              <a:t>The person receiving the highest salary has the following attributes:</a:t>
            </a:r>
          </a:p>
          <a:p>
            <a:pPr lvl="1"/>
            <a:r>
              <a:rPr lang="en-US" dirty="0"/>
              <a:t>Age: 41</a:t>
            </a:r>
          </a:p>
          <a:p>
            <a:pPr lvl="1"/>
            <a:r>
              <a:rPr lang="en-US" dirty="0"/>
              <a:t>Designation: Director</a:t>
            </a:r>
          </a:p>
          <a:p>
            <a:pPr lvl="1"/>
            <a:r>
              <a:rPr lang="en-US" dirty="0"/>
              <a:t>Ratings: 4</a:t>
            </a:r>
          </a:p>
          <a:p>
            <a:pPr lvl="1"/>
            <a:r>
              <a:rPr lang="en-US" dirty="0"/>
              <a:t>Past exp: 18 years</a:t>
            </a:r>
          </a:p>
          <a:p>
            <a:pPr lvl="1"/>
            <a:r>
              <a:rPr lang="en-US" dirty="0"/>
              <a:t>Years worked in the company: 6.4</a:t>
            </a:r>
          </a:p>
        </p:txBody>
      </p:sp>
      <p:sp>
        <p:nvSpPr>
          <p:cNvPr id="8" name="Content Placeholder 5">
            <a:extLst>
              <a:ext uri="{FF2B5EF4-FFF2-40B4-BE49-F238E27FC236}">
                <a16:creationId xmlns:a16="http://schemas.microsoft.com/office/drawing/2014/main" id="{3A9BA042-2DEC-A93A-D055-957900428072}"/>
              </a:ext>
            </a:extLst>
          </p:cNvPr>
          <p:cNvSpPr txBox="1">
            <a:spLocks/>
          </p:cNvSpPr>
          <p:nvPr/>
        </p:nvSpPr>
        <p:spPr>
          <a:xfrm>
            <a:off x="6096000" y="2097175"/>
            <a:ext cx="5435600" cy="3995650"/>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dirty="0"/>
              <a:t>The person receiving the lowest salary has the following attributes:</a:t>
            </a:r>
          </a:p>
          <a:p>
            <a:pPr lvl="1"/>
            <a:r>
              <a:rPr lang="en-US" dirty="0"/>
              <a:t>Age: 21</a:t>
            </a:r>
          </a:p>
          <a:p>
            <a:pPr lvl="1"/>
            <a:r>
              <a:rPr lang="en-US" dirty="0"/>
              <a:t>Designation: Analyst</a:t>
            </a:r>
          </a:p>
          <a:p>
            <a:pPr lvl="1"/>
            <a:r>
              <a:rPr lang="en-US" dirty="0"/>
              <a:t>Ratings: 3</a:t>
            </a:r>
          </a:p>
          <a:p>
            <a:pPr lvl="1"/>
            <a:r>
              <a:rPr lang="en-US" dirty="0"/>
              <a:t>Past exp: 0 years</a:t>
            </a:r>
          </a:p>
          <a:p>
            <a:pPr lvl="1"/>
            <a:r>
              <a:rPr lang="en-US" dirty="0"/>
              <a:t>Years worked in the company: 2.8</a:t>
            </a:r>
          </a:p>
        </p:txBody>
      </p:sp>
    </p:spTree>
    <p:extLst>
      <p:ext uri="{BB962C8B-B14F-4D97-AF65-F5344CB8AC3E}">
        <p14:creationId xmlns:p14="http://schemas.microsoft.com/office/powerpoint/2010/main" val="335346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a:bodyPr>
          <a:lstStyle/>
          <a:p>
            <a:pPr algn="l"/>
            <a:r>
              <a:rPr lang="en-US" dirty="0"/>
              <a:t>Thus, an employee who is the Director in the company </a:t>
            </a:r>
            <a:r>
              <a:rPr lang="en-US"/>
              <a:t>who has many </a:t>
            </a:r>
            <a:r>
              <a:rPr lang="en-US" dirty="0"/>
              <a:t>years of experience receives the highest salary. </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1452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0655-66A1-BA6A-6C28-100FF4D2EC3D}"/>
              </a:ext>
            </a:extLst>
          </p:cNvPr>
          <p:cNvSpPr>
            <a:spLocks noGrp="1"/>
          </p:cNvSpPr>
          <p:nvPr>
            <p:ph type="title"/>
          </p:nvPr>
        </p:nvSpPr>
        <p:spPr/>
        <p:txBody>
          <a:bodyPr/>
          <a:lstStyle/>
          <a:p>
            <a:pPr algn="ctr"/>
            <a:r>
              <a:rPr lang="en-US" b="1" dirty="0"/>
              <a:t>Why is salary prediction important?</a:t>
            </a:r>
            <a:endParaRPr lang="en-IN" b="1" dirty="0"/>
          </a:p>
        </p:txBody>
      </p:sp>
      <p:sp>
        <p:nvSpPr>
          <p:cNvPr id="3" name="Content Placeholder 2">
            <a:extLst>
              <a:ext uri="{FF2B5EF4-FFF2-40B4-BE49-F238E27FC236}">
                <a16:creationId xmlns:a16="http://schemas.microsoft.com/office/drawing/2014/main" id="{3971C6F7-8D06-972F-CE1A-7021E6580BE6}"/>
              </a:ext>
            </a:extLst>
          </p:cNvPr>
          <p:cNvSpPr>
            <a:spLocks noGrp="1"/>
          </p:cNvSpPr>
          <p:nvPr>
            <p:ph sz="quarter" idx="13"/>
          </p:nvPr>
        </p:nvSpPr>
        <p:spPr>
          <a:xfrm>
            <a:off x="550863" y="2419350"/>
            <a:ext cx="6803248" cy="3913188"/>
          </a:xfrm>
        </p:spPr>
        <p:txBody>
          <a:bodyPr/>
          <a:lstStyle/>
          <a:p>
            <a:r>
              <a:rPr lang="en-US" sz="2800" dirty="0">
                <a:latin typeface="Aptos" panose="020B0004020202020204" pitchFamily="34" charset="0"/>
              </a:rPr>
              <a:t>In the current generation, s</a:t>
            </a:r>
            <a:r>
              <a:rPr kumimoji="0" lang="en-US" altLang="en-US" sz="2800" b="0" i="0" u="none" strike="noStrike" cap="none" normalizeH="0" baseline="0" dirty="0">
                <a:ln>
                  <a:noFill/>
                </a:ln>
                <a:solidFill>
                  <a:schemeClr val="tx1"/>
                </a:solidFill>
                <a:effectLst/>
                <a:latin typeface="Aptos" panose="020B0004020202020204" pitchFamily="34" charset="0"/>
              </a:rPr>
              <a:t>alary prediction is crucial for both employers and employees as a lot of regular employees rely mostly on it for motivation. It helps employers and employees to make estimations of the expected salary.</a:t>
            </a:r>
          </a:p>
          <a:p>
            <a:endParaRPr lang="en-IN" dirty="0"/>
          </a:p>
        </p:txBody>
      </p:sp>
    </p:spTree>
    <p:extLst>
      <p:ext uri="{BB962C8B-B14F-4D97-AF65-F5344CB8AC3E}">
        <p14:creationId xmlns:p14="http://schemas.microsoft.com/office/powerpoint/2010/main" val="317488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3" y="1222146"/>
            <a:ext cx="11090274" cy="3913188"/>
          </a:xfrm>
        </p:spPr>
        <p:txBody>
          <a:bodyPr>
            <a:normAutofit/>
          </a:bodyPr>
          <a:lstStyle/>
          <a:p>
            <a:r>
              <a:rPr lang="en-US" sz="3200" b="1" u="sng" dirty="0"/>
              <a:t>OVERVIEW</a:t>
            </a:r>
            <a:endParaRPr lang="en-US" b="1" u="sng" dirty="0"/>
          </a:p>
          <a:p>
            <a:r>
              <a:rPr lang="en-US" dirty="0"/>
              <a:t>Salaries in the field of data professions vary widely based on factors such as experience, job role, and performance. Accurately predicting salaries for data professionals is essential for both job seekers and employers.</a:t>
            </a:r>
          </a:p>
          <a:p>
            <a:endParaRPr lang="en-US" dirty="0"/>
          </a:p>
          <a:p>
            <a:r>
              <a:rPr lang="en-US" sz="3200" b="1" u="sng" dirty="0"/>
              <a:t>PROBLEM STATEMENT</a:t>
            </a:r>
          </a:p>
          <a:p>
            <a:r>
              <a:rPr lang="en-US" dirty="0"/>
              <a:t>My task is to build a predictive machine-learning model that can be used for predicting the salaries of data professionals.</a:t>
            </a:r>
          </a:p>
          <a:p>
            <a:endParaRPr lang="en-US" dirty="0"/>
          </a:p>
          <a:p>
            <a:endParaRPr lang="en-US" dirty="0"/>
          </a:p>
        </p:txBody>
      </p:sp>
      <p:pic>
        <p:nvPicPr>
          <p:cNvPr id="8" name="Graphic 7" descr="Dollar">
            <a:extLst>
              <a:ext uri="{FF2B5EF4-FFF2-40B4-BE49-F238E27FC236}">
                <a16:creationId xmlns:a16="http://schemas.microsoft.com/office/drawing/2014/main" id="{601F291E-CA60-A4A2-5FA8-7EF70A7E4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6905" y="4801905"/>
            <a:ext cx="1666800" cy="1666800"/>
          </a:xfrm>
          <a:prstGeom prst="rect">
            <a:avLst/>
          </a:prstGeom>
        </p:spPr>
      </p:pic>
      <p:pic>
        <p:nvPicPr>
          <p:cNvPr id="10" name="Graphic 9" descr="Bar chart">
            <a:extLst>
              <a:ext uri="{FF2B5EF4-FFF2-40B4-BE49-F238E27FC236}">
                <a16:creationId xmlns:a16="http://schemas.microsoft.com/office/drawing/2014/main" id="{DA513358-9AEA-9A1F-9FD9-911F640310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2592" y="4803002"/>
            <a:ext cx="1665703" cy="1665703"/>
          </a:xfrm>
          <a:prstGeom prst="rect">
            <a:avLst/>
          </a:prstGeom>
        </p:spPr>
      </p:pic>
      <p:pic>
        <p:nvPicPr>
          <p:cNvPr id="12" name="Graphic 11" descr="Magnifying glass">
            <a:extLst>
              <a:ext uri="{FF2B5EF4-FFF2-40B4-BE49-F238E27FC236}">
                <a16:creationId xmlns:a16="http://schemas.microsoft.com/office/drawing/2014/main" id="{B314A4DD-2E1F-0DB5-1576-EE66FE527E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9200" y="4803002"/>
            <a:ext cx="1666800" cy="1666800"/>
          </a:xfrm>
          <a:prstGeom prst="rect">
            <a:avLst/>
          </a:prstGeom>
        </p:spPr>
      </p:pic>
      <p:sp>
        <p:nvSpPr>
          <p:cNvPr id="13" name="Plus Sign 12">
            <a:extLst>
              <a:ext uri="{FF2B5EF4-FFF2-40B4-BE49-F238E27FC236}">
                <a16:creationId xmlns:a16="http://schemas.microsoft.com/office/drawing/2014/main" id="{08B06C1F-2E10-AA85-20CB-3F7EE9FFAB8B}"/>
              </a:ext>
            </a:extLst>
          </p:cNvPr>
          <p:cNvSpPr/>
          <p:nvPr/>
        </p:nvSpPr>
        <p:spPr>
          <a:xfrm>
            <a:off x="3478491" y="5458120"/>
            <a:ext cx="443060" cy="443059"/>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Equals 13">
            <a:extLst>
              <a:ext uri="{FF2B5EF4-FFF2-40B4-BE49-F238E27FC236}">
                <a16:creationId xmlns:a16="http://schemas.microsoft.com/office/drawing/2014/main" id="{972DA5F7-329B-C834-6078-8E173E116896}"/>
              </a:ext>
            </a:extLst>
          </p:cNvPr>
          <p:cNvSpPr/>
          <p:nvPr/>
        </p:nvSpPr>
        <p:spPr>
          <a:xfrm>
            <a:off x="6777872" y="5542961"/>
            <a:ext cx="452487" cy="358218"/>
          </a:xfrm>
          <a:prstGeom prst="mathEqua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6504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0258-79B3-76CC-44C8-3A53C1632D92}"/>
              </a:ext>
            </a:extLst>
          </p:cNvPr>
          <p:cNvSpPr>
            <a:spLocks noGrp="1"/>
          </p:cNvSpPr>
          <p:nvPr>
            <p:ph type="title"/>
          </p:nvPr>
        </p:nvSpPr>
        <p:spPr/>
        <p:txBody>
          <a:bodyPr>
            <a:normAutofit/>
          </a:bodyPr>
          <a:lstStyle/>
          <a:p>
            <a:pPr algn="ctr"/>
            <a:r>
              <a:rPr lang="en-US" sz="7200" b="1" dirty="0">
                <a:latin typeface="Arial Unicode MS" panose="020B0604020202020204" pitchFamily="34" charset="-128"/>
                <a:ea typeface="Arial Unicode MS" panose="020B0604020202020204" pitchFamily="34" charset="-128"/>
                <a:cs typeface="Arial Unicode MS" panose="020B0604020202020204" pitchFamily="34" charset="-128"/>
              </a:rPr>
              <a:t>Dataset</a:t>
            </a:r>
            <a:endParaRPr lang="en-IN" sz="36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4" name="Content Placeholder 3">
            <a:extLst>
              <a:ext uri="{FF2B5EF4-FFF2-40B4-BE49-F238E27FC236}">
                <a16:creationId xmlns:a16="http://schemas.microsoft.com/office/drawing/2014/main" id="{D481BC45-642D-F970-22E5-45000BCDC7E0}"/>
              </a:ext>
            </a:extLst>
          </p:cNvPr>
          <p:cNvGraphicFramePr>
            <a:graphicFrameLocks noGrp="1"/>
          </p:cNvGraphicFramePr>
          <p:nvPr>
            <p:ph sz="quarter" idx="13"/>
            <p:extLst>
              <p:ext uri="{D42A27DB-BD31-4B8C-83A1-F6EECF244321}">
                <p14:modId xmlns:p14="http://schemas.microsoft.com/office/powerpoint/2010/main" val="2700666836"/>
              </p:ext>
            </p:extLst>
          </p:nvPr>
        </p:nvGraphicFramePr>
        <p:xfrm>
          <a:off x="550863" y="2419350"/>
          <a:ext cx="11090274" cy="3383280"/>
        </p:xfrm>
        <a:graphic>
          <a:graphicData uri="http://schemas.openxmlformats.org/drawingml/2006/table">
            <a:tbl>
              <a:tblPr firstRow="1" bandRow="1">
                <a:tableStyleId>{9D7B26C5-4107-4FEC-AEDC-1716B250A1EF}</a:tableStyleId>
              </a:tblPr>
              <a:tblGrid>
                <a:gridCol w="5545137">
                  <a:extLst>
                    <a:ext uri="{9D8B030D-6E8A-4147-A177-3AD203B41FA5}">
                      <a16:colId xmlns:a16="http://schemas.microsoft.com/office/drawing/2014/main" val="1363448375"/>
                    </a:ext>
                  </a:extLst>
                </a:gridCol>
                <a:gridCol w="5545137">
                  <a:extLst>
                    <a:ext uri="{9D8B030D-6E8A-4147-A177-3AD203B41FA5}">
                      <a16:colId xmlns:a16="http://schemas.microsoft.com/office/drawing/2014/main" val="3309652738"/>
                    </a:ext>
                  </a:extLst>
                </a:gridCol>
              </a:tblGrid>
              <a:tr h="370840">
                <a:tc>
                  <a:txBody>
                    <a:bodyPr/>
                    <a:lstStyle/>
                    <a:p>
                      <a:r>
                        <a:rPr lang="en-IN" sz="2000" b="0" dirty="0"/>
                        <a:t>`FIRST NAME`: First name</a:t>
                      </a:r>
                    </a:p>
                  </a:txBody>
                  <a:tcPr/>
                </a:tc>
                <a:tc>
                  <a:txBody>
                    <a:bodyPr/>
                    <a:lstStyle/>
                    <a:p>
                      <a:r>
                        <a:rPr lang="en-US" sz="2000" b="0" dirty="0"/>
                        <a:t>`SALARY`: Target variable, the salary of the data professional</a:t>
                      </a:r>
                      <a:endParaRPr lang="en-IN" sz="2000" b="0" dirty="0"/>
                    </a:p>
                  </a:txBody>
                  <a:tcPr/>
                </a:tc>
                <a:extLst>
                  <a:ext uri="{0D108BD9-81ED-4DB2-BD59-A6C34878D82A}">
                    <a16:rowId xmlns:a16="http://schemas.microsoft.com/office/drawing/2014/main" val="464618157"/>
                  </a:ext>
                </a:extLst>
              </a:tr>
              <a:tr h="370840">
                <a:tc>
                  <a:txBody>
                    <a:bodyPr/>
                    <a:lstStyle/>
                    <a:p>
                      <a:r>
                        <a:rPr lang="en-IN" sz="2000" b="0" dirty="0"/>
                        <a:t>`LAST NAME`: Last name</a:t>
                      </a:r>
                    </a:p>
                  </a:txBody>
                  <a:tcPr/>
                </a:tc>
                <a:tc>
                  <a:txBody>
                    <a:bodyPr/>
                    <a:lstStyle/>
                    <a:p>
                      <a:r>
                        <a:rPr lang="en-US" sz="2000" b="0" dirty="0"/>
                        <a:t>`UNIT`: Business unit or department</a:t>
                      </a:r>
                      <a:endParaRPr lang="en-IN" sz="2000" b="0" dirty="0"/>
                    </a:p>
                  </a:txBody>
                  <a:tcPr/>
                </a:tc>
                <a:extLst>
                  <a:ext uri="{0D108BD9-81ED-4DB2-BD59-A6C34878D82A}">
                    <a16:rowId xmlns:a16="http://schemas.microsoft.com/office/drawing/2014/main" val="1970705763"/>
                  </a:ext>
                </a:extLst>
              </a:tr>
              <a:tr h="370840">
                <a:tc>
                  <a:txBody>
                    <a:bodyPr/>
                    <a:lstStyle/>
                    <a:p>
                      <a:r>
                        <a:rPr lang="en-IN" sz="2000" b="0" dirty="0"/>
                        <a:t>`SEX`: Gender</a:t>
                      </a:r>
                    </a:p>
                  </a:txBody>
                  <a:tcPr/>
                </a:tc>
                <a:tc>
                  <a:txBody>
                    <a:bodyPr/>
                    <a:lstStyle/>
                    <a:p>
                      <a:r>
                        <a:rPr lang="en-US" sz="2000" b="0" dirty="0"/>
                        <a:t>`LEAVES USED`: Number of leaves used</a:t>
                      </a:r>
                      <a:endParaRPr lang="en-IN" sz="2000" b="0" dirty="0"/>
                    </a:p>
                  </a:txBody>
                  <a:tcPr/>
                </a:tc>
                <a:extLst>
                  <a:ext uri="{0D108BD9-81ED-4DB2-BD59-A6C34878D82A}">
                    <a16:rowId xmlns:a16="http://schemas.microsoft.com/office/drawing/2014/main" val="3055654445"/>
                  </a:ext>
                </a:extLst>
              </a:tr>
              <a:tr h="370840">
                <a:tc>
                  <a:txBody>
                    <a:bodyPr/>
                    <a:lstStyle/>
                    <a:p>
                      <a:r>
                        <a:rPr lang="en-US" sz="2000" b="0" dirty="0"/>
                        <a:t>`DOJ`: Date of joining the company</a:t>
                      </a:r>
                      <a:endParaRPr lang="en-IN" sz="2000" b="0" dirty="0"/>
                    </a:p>
                  </a:txBody>
                  <a:tcPr/>
                </a:tc>
                <a:tc>
                  <a:txBody>
                    <a:bodyPr/>
                    <a:lstStyle/>
                    <a:p>
                      <a:r>
                        <a:rPr lang="en-US" sz="2000" b="0" dirty="0"/>
                        <a:t>`LEAVES REMAINING`: Number of leaves remaining</a:t>
                      </a:r>
                      <a:endParaRPr lang="en-IN" sz="2000" b="0" dirty="0"/>
                    </a:p>
                  </a:txBody>
                  <a:tcPr/>
                </a:tc>
                <a:extLst>
                  <a:ext uri="{0D108BD9-81ED-4DB2-BD59-A6C34878D82A}">
                    <a16:rowId xmlns:a16="http://schemas.microsoft.com/office/drawing/2014/main" val="3159241693"/>
                  </a:ext>
                </a:extLst>
              </a:tr>
              <a:tr h="370840">
                <a:tc>
                  <a:txBody>
                    <a:bodyPr/>
                    <a:lstStyle/>
                    <a:p>
                      <a:r>
                        <a:rPr lang="en-US" sz="2000" b="0" dirty="0"/>
                        <a:t>`CURRENT DATE`: Current date of data</a:t>
                      </a:r>
                    </a:p>
                  </a:txBody>
                  <a:tcPr/>
                </a:tc>
                <a:tc>
                  <a:txBody>
                    <a:bodyPr/>
                    <a:lstStyle/>
                    <a:p>
                      <a:r>
                        <a:rPr lang="en-US" sz="2000" b="0" dirty="0"/>
                        <a:t>`RATINGS`: Ratings or performance ratings</a:t>
                      </a:r>
                      <a:endParaRPr lang="en-IN" sz="2000" b="0" dirty="0"/>
                    </a:p>
                  </a:txBody>
                  <a:tcPr>
                    <a:lnB>
                      <a:noFill/>
                    </a:lnB>
                  </a:tcPr>
                </a:tc>
                <a:extLst>
                  <a:ext uri="{0D108BD9-81ED-4DB2-BD59-A6C34878D82A}">
                    <a16:rowId xmlns:a16="http://schemas.microsoft.com/office/drawing/2014/main" val="1698922312"/>
                  </a:ext>
                </a:extLst>
              </a:tr>
              <a:tr h="370840">
                <a:tc>
                  <a:txBody>
                    <a:bodyPr/>
                    <a:lstStyle/>
                    <a:p>
                      <a:r>
                        <a:rPr lang="en-US" sz="2000" b="0" dirty="0"/>
                        <a:t>`DESIGNATION`: Job role/designation</a:t>
                      </a:r>
                      <a:endParaRPr lang="en-IN" sz="2000" b="0" dirty="0"/>
                    </a:p>
                  </a:txBody>
                  <a:tcPr>
                    <a:lnR>
                      <a:noFill/>
                    </a:lnR>
                  </a:tcPr>
                </a:tc>
                <a:tc>
                  <a:txBody>
                    <a:bodyPr/>
                    <a:lstStyle/>
                    <a:p>
                      <a:r>
                        <a:rPr lang="en-US" sz="2000" b="0" dirty="0"/>
                        <a:t>`PAST EXP`: Past work experience</a:t>
                      </a:r>
                      <a:endParaRPr lang="en-IN" sz="2000" b="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3689046"/>
                  </a:ext>
                </a:extLst>
              </a:tr>
              <a:tr h="370840">
                <a:tc>
                  <a:txBody>
                    <a:bodyPr/>
                    <a:lstStyle/>
                    <a:p>
                      <a:r>
                        <a:rPr lang="en-IN" sz="2000" b="0" dirty="0"/>
                        <a:t>`AGE`: Age</a:t>
                      </a:r>
                    </a:p>
                  </a:txBody>
                  <a:tcPr/>
                </a:tc>
                <a:tc>
                  <a:txBody>
                    <a:bodyPr/>
                    <a:lstStyle/>
                    <a:p>
                      <a:endParaRPr lang="en-IN" sz="2000" b="0" dirty="0"/>
                    </a:p>
                  </a:txBody>
                  <a:tcPr>
                    <a:lnT>
                      <a:noFill/>
                    </a:lnT>
                  </a:tcPr>
                </a:tc>
                <a:extLst>
                  <a:ext uri="{0D108BD9-81ED-4DB2-BD59-A6C34878D82A}">
                    <a16:rowId xmlns:a16="http://schemas.microsoft.com/office/drawing/2014/main" val="2250324643"/>
                  </a:ext>
                </a:extLst>
              </a:tr>
            </a:tbl>
          </a:graphicData>
        </a:graphic>
      </p:graphicFrame>
    </p:spTree>
    <p:extLst>
      <p:ext uri="{BB962C8B-B14F-4D97-AF65-F5344CB8AC3E}">
        <p14:creationId xmlns:p14="http://schemas.microsoft.com/office/powerpoint/2010/main" val="282087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757770" y="707010"/>
            <a:ext cx="10347006" cy="1065229"/>
          </a:xfrm>
          <a:noFill/>
        </p:spPr>
        <p:txBody>
          <a:bodyPr>
            <a:noAutofit/>
          </a:bodyPr>
          <a:lstStyle/>
          <a:p>
            <a:r>
              <a:rPr lang="en-US" dirty="0"/>
              <a:t>Workflow</a:t>
            </a:r>
          </a:p>
        </p:txBody>
      </p:sp>
      <p:sp>
        <p:nvSpPr>
          <p:cNvPr id="6" name="Rectangle 5">
            <a:extLst>
              <a:ext uri="{FF2B5EF4-FFF2-40B4-BE49-F238E27FC236}">
                <a16:creationId xmlns:a16="http://schemas.microsoft.com/office/drawing/2014/main" id="{95651EF1-EFD3-9951-4FB7-78BB4724A5ED}"/>
              </a:ext>
            </a:extLst>
          </p:cNvPr>
          <p:cNvSpPr/>
          <p:nvPr/>
        </p:nvSpPr>
        <p:spPr>
          <a:xfrm>
            <a:off x="1018095" y="2300140"/>
            <a:ext cx="2017336"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Data</a:t>
            </a:r>
            <a:r>
              <a:rPr lang="en-US" dirty="0"/>
              <a:t> </a:t>
            </a:r>
            <a:endParaRPr lang="en-IN" dirty="0"/>
          </a:p>
        </p:txBody>
      </p:sp>
      <p:sp>
        <p:nvSpPr>
          <p:cNvPr id="8" name="Rectangle 7">
            <a:extLst>
              <a:ext uri="{FF2B5EF4-FFF2-40B4-BE49-F238E27FC236}">
                <a16:creationId xmlns:a16="http://schemas.microsoft.com/office/drawing/2014/main" id="{1986238F-4CD5-D9B4-879C-9D1953D2D9EB}"/>
              </a:ext>
            </a:extLst>
          </p:cNvPr>
          <p:cNvSpPr/>
          <p:nvPr/>
        </p:nvSpPr>
        <p:spPr>
          <a:xfrm>
            <a:off x="3602610" y="2300140"/>
            <a:ext cx="2017336"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Data Cleaning </a:t>
            </a:r>
            <a:r>
              <a:rPr lang="en-US" dirty="0"/>
              <a:t> </a:t>
            </a:r>
            <a:endParaRPr lang="en-IN" dirty="0"/>
          </a:p>
        </p:txBody>
      </p:sp>
      <p:sp>
        <p:nvSpPr>
          <p:cNvPr id="9" name="Rectangle 8">
            <a:extLst>
              <a:ext uri="{FF2B5EF4-FFF2-40B4-BE49-F238E27FC236}">
                <a16:creationId xmlns:a16="http://schemas.microsoft.com/office/drawing/2014/main" id="{ACE487D4-1986-6088-03CA-9905051F20D0}"/>
              </a:ext>
            </a:extLst>
          </p:cNvPr>
          <p:cNvSpPr/>
          <p:nvPr/>
        </p:nvSpPr>
        <p:spPr>
          <a:xfrm>
            <a:off x="5863472" y="4256202"/>
            <a:ext cx="2249864"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Hyperparameter Tuning</a:t>
            </a:r>
            <a:r>
              <a:rPr lang="en-US" dirty="0"/>
              <a:t> </a:t>
            </a:r>
            <a:endParaRPr lang="en-IN" dirty="0"/>
          </a:p>
        </p:txBody>
      </p:sp>
      <p:sp>
        <p:nvSpPr>
          <p:cNvPr id="10" name="Rectangle 9">
            <a:extLst>
              <a:ext uri="{FF2B5EF4-FFF2-40B4-BE49-F238E27FC236}">
                <a16:creationId xmlns:a16="http://schemas.microsoft.com/office/drawing/2014/main" id="{AD95DF80-223D-D840-5181-C892E50344DB}"/>
              </a:ext>
            </a:extLst>
          </p:cNvPr>
          <p:cNvSpPr/>
          <p:nvPr/>
        </p:nvSpPr>
        <p:spPr>
          <a:xfrm>
            <a:off x="8589390" y="2300139"/>
            <a:ext cx="2017336"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Data Preprocessing</a:t>
            </a:r>
            <a:r>
              <a:rPr lang="en-US" dirty="0"/>
              <a:t> </a:t>
            </a:r>
            <a:endParaRPr lang="en-IN" dirty="0"/>
          </a:p>
        </p:txBody>
      </p:sp>
      <p:sp>
        <p:nvSpPr>
          <p:cNvPr id="11" name="Rectangle 10">
            <a:extLst>
              <a:ext uri="{FF2B5EF4-FFF2-40B4-BE49-F238E27FC236}">
                <a16:creationId xmlns:a16="http://schemas.microsoft.com/office/drawing/2014/main" id="{DA092C53-15DC-D8AF-4C74-5120D68C3593}"/>
              </a:ext>
            </a:extLst>
          </p:cNvPr>
          <p:cNvSpPr/>
          <p:nvPr/>
        </p:nvSpPr>
        <p:spPr>
          <a:xfrm>
            <a:off x="8658520" y="4256202"/>
            <a:ext cx="2017336"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Model Building</a:t>
            </a:r>
            <a:r>
              <a:rPr lang="en-US" dirty="0"/>
              <a:t> </a:t>
            </a:r>
            <a:endParaRPr lang="en-IN" dirty="0"/>
          </a:p>
        </p:txBody>
      </p:sp>
      <p:sp>
        <p:nvSpPr>
          <p:cNvPr id="12" name="Rectangle 11">
            <a:extLst>
              <a:ext uri="{FF2B5EF4-FFF2-40B4-BE49-F238E27FC236}">
                <a16:creationId xmlns:a16="http://schemas.microsoft.com/office/drawing/2014/main" id="{824E1C0B-589C-39F4-C43D-FE06FCC63543}"/>
              </a:ext>
            </a:extLst>
          </p:cNvPr>
          <p:cNvSpPr/>
          <p:nvPr/>
        </p:nvSpPr>
        <p:spPr>
          <a:xfrm>
            <a:off x="6096000" y="2300140"/>
            <a:ext cx="2017336"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Data  Analysis</a:t>
            </a:r>
            <a:r>
              <a:rPr lang="en-US" dirty="0"/>
              <a:t> </a:t>
            </a:r>
            <a:endParaRPr lang="en-IN" dirty="0"/>
          </a:p>
        </p:txBody>
      </p:sp>
      <p:sp>
        <p:nvSpPr>
          <p:cNvPr id="14" name="Rectangle 13">
            <a:extLst>
              <a:ext uri="{FF2B5EF4-FFF2-40B4-BE49-F238E27FC236}">
                <a16:creationId xmlns:a16="http://schemas.microsoft.com/office/drawing/2014/main" id="{C8F5C54C-39EA-9525-9038-951A9BC8BF89}"/>
              </a:ext>
            </a:extLst>
          </p:cNvPr>
          <p:cNvSpPr/>
          <p:nvPr/>
        </p:nvSpPr>
        <p:spPr>
          <a:xfrm>
            <a:off x="3300952" y="4256202"/>
            <a:ext cx="2017336" cy="999241"/>
          </a:xfrm>
          <a:prstGeom prst="rect">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Model Evaluation</a:t>
            </a:r>
            <a:endParaRPr lang="en-IN" dirty="0"/>
          </a:p>
        </p:txBody>
      </p:sp>
      <p:cxnSp>
        <p:nvCxnSpPr>
          <p:cNvPr id="16" name="Straight Arrow Connector 15">
            <a:extLst>
              <a:ext uri="{FF2B5EF4-FFF2-40B4-BE49-F238E27FC236}">
                <a16:creationId xmlns:a16="http://schemas.microsoft.com/office/drawing/2014/main" id="{5BDA8382-91F6-D009-9137-AA4C9C84AB44}"/>
              </a:ext>
            </a:extLst>
          </p:cNvPr>
          <p:cNvCxnSpPr>
            <a:cxnSpLocks/>
          </p:cNvCxnSpPr>
          <p:nvPr/>
        </p:nvCxnSpPr>
        <p:spPr>
          <a:xfrm>
            <a:off x="3110845" y="2799759"/>
            <a:ext cx="4163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9910003-551A-B552-6B58-72F1FBC347BD}"/>
              </a:ext>
            </a:extLst>
          </p:cNvPr>
          <p:cNvCxnSpPr>
            <a:cxnSpLocks/>
          </p:cNvCxnSpPr>
          <p:nvPr/>
        </p:nvCxnSpPr>
        <p:spPr>
          <a:xfrm>
            <a:off x="5679650" y="2799759"/>
            <a:ext cx="4163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32A264-2E96-CDDF-251E-F2CC2290829C}"/>
              </a:ext>
            </a:extLst>
          </p:cNvPr>
          <p:cNvCxnSpPr>
            <a:cxnSpLocks/>
          </p:cNvCxnSpPr>
          <p:nvPr/>
        </p:nvCxnSpPr>
        <p:spPr>
          <a:xfrm>
            <a:off x="8143188" y="2853962"/>
            <a:ext cx="4163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D1F2D4-FED8-C782-D546-0EA40BC80F48}"/>
              </a:ext>
            </a:extLst>
          </p:cNvPr>
          <p:cNvCxnSpPr>
            <a:cxnSpLocks/>
          </p:cNvCxnSpPr>
          <p:nvPr/>
        </p:nvCxnSpPr>
        <p:spPr>
          <a:xfrm flipH="1">
            <a:off x="5401559" y="4755822"/>
            <a:ext cx="35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573126-FB62-1F08-E8DE-B93C2B36B9BB}"/>
              </a:ext>
            </a:extLst>
          </p:cNvPr>
          <p:cNvCxnSpPr>
            <a:cxnSpLocks/>
          </p:cNvCxnSpPr>
          <p:nvPr/>
        </p:nvCxnSpPr>
        <p:spPr>
          <a:xfrm flipH="1">
            <a:off x="8234314" y="4755822"/>
            <a:ext cx="35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980668-9B0F-3015-129C-439E3C52D36F}"/>
              </a:ext>
            </a:extLst>
          </p:cNvPr>
          <p:cNvCxnSpPr>
            <a:cxnSpLocks/>
          </p:cNvCxnSpPr>
          <p:nvPr/>
        </p:nvCxnSpPr>
        <p:spPr>
          <a:xfrm>
            <a:off x="9598058" y="3635603"/>
            <a:ext cx="0" cy="380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59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US" dirty="0"/>
              <a:t>Exploratory Data Analysis</a:t>
            </a:r>
          </a:p>
        </p:txBody>
      </p:sp>
      <p:pic>
        <p:nvPicPr>
          <p:cNvPr id="3074" name="Picture 2">
            <a:extLst>
              <a:ext uri="{FF2B5EF4-FFF2-40B4-BE49-F238E27FC236}">
                <a16:creationId xmlns:a16="http://schemas.microsoft.com/office/drawing/2014/main" id="{025E7927-9EFE-6FD6-E225-45F46310C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 y="1554392"/>
            <a:ext cx="5612272" cy="4316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A15DC6A-3A87-EBDA-D1D3-00246856D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9274" y="1561162"/>
            <a:ext cx="4673087"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84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BCC14BA-3738-8D9C-DB16-934FDC3D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09"/>
            <a:ext cx="4335552" cy="34047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56B54E9-FBCF-9EEB-F3B0-E8FF19BD6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448" y="0"/>
            <a:ext cx="4335552" cy="349313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2FF40C56-B8AA-424E-6D2F-DB1BF137F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068" y="3282432"/>
            <a:ext cx="4335552" cy="349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86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5">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1184635" y="283170"/>
            <a:ext cx="9144000" cy="1536203"/>
          </a:xfrm>
        </p:spPr>
        <p:txBody>
          <a:bodyPr/>
          <a:lstStyle/>
          <a:p>
            <a:r>
              <a:rPr lang="en-US" dirty="0"/>
              <a:t>Machine Learning Models</a:t>
            </a:r>
          </a:p>
        </p:txBody>
      </p:sp>
      <p:sp>
        <p:nvSpPr>
          <p:cNvPr id="6" name="Subtitle 5">
            <a:extLst>
              <a:ext uri="{FF2B5EF4-FFF2-40B4-BE49-F238E27FC236}">
                <a16:creationId xmlns:a16="http://schemas.microsoft.com/office/drawing/2014/main" id="{55D4C7DE-9BBC-9682-F62C-D3C8382B8A57}"/>
              </a:ext>
            </a:extLst>
          </p:cNvPr>
          <p:cNvSpPr>
            <a:spLocks noGrp="1"/>
          </p:cNvSpPr>
          <p:nvPr>
            <p:ph type="subTitle" idx="1"/>
          </p:nvPr>
        </p:nvSpPr>
        <p:spPr>
          <a:xfrm>
            <a:off x="1316610" y="2285999"/>
            <a:ext cx="9144000" cy="3558619"/>
          </a:xfrm>
        </p:spPr>
        <p:txBody>
          <a:bodyPr/>
          <a:lstStyle/>
          <a:p>
            <a:pPr algn="l"/>
            <a:r>
              <a:rPr lang="en-US" sz="2800" b="1" dirty="0"/>
              <a:t>Linear Regression</a:t>
            </a:r>
          </a:p>
          <a:p>
            <a:pPr algn="l"/>
            <a:r>
              <a:rPr lang="en-US" sz="2800" b="1" dirty="0"/>
              <a:t>Random Forest Regression</a:t>
            </a:r>
          </a:p>
          <a:p>
            <a:pPr algn="l"/>
            <a:r>
              <a:rPr lang="en-US" sz="2800" b="1" dirty="0"/>
              <a:t>Decision Tree Regression</a:t>
            </a:r>
          </a:p>
          <a:p>
            <a:pPr algn="l"/>
            <a:r>
              <a:rPr lang="en-US" sz="2800" b="1" dirty="0"/>
              <a:t>Gradient Boosting </a:t>
            </a:r>
            <a:endParaRPr lang="en-IN" b="1" dirty="0"/>
          </a:p>
        </p:txBody>
      </p:sp>
      <p:pic>
        <p:nvPicPr>
          <p:cNvPr id="9" name="Recorded Sound">
            <a:hlinkClick r:id="" action="ppaction://media"/>
            <a:extLst>
              <a:ext uri="{FF2B5EF4-FFF2-40B4-BE49-F238E27FC236}">
                <a16:creationId xmlns:a16="http://schemas.microsoft.com/office/drawing/2014/main" id="{81C7D7A4-BF64-5E05-FC82-E99EF10833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90032" y="6321146"/>
            <a:ext cx="487363" cy="487363"/>
          </a:xfrm>
          <a:prstGeom prst="rect">
            <a:avLst/>
          </a:prstGeom>
        </p:spPr>
      </p:pic>
    </p:spTree>
    <p:extLst>
      <p:ext uri="{BB962C8B-B14F-4D97-AF65-F5344CB8AC3E}">
        <p14:creationId xmlns:p14="http://schemas.microsoft.com/office/powerpoint/2010/main" val="285551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t>Evaluation </a:t>
            </a:r>
          </a:p>
        </p:txBody>
      </p:sp>
      <p:pic>
        <p:nvPicPr>
          <p:cNvPr id="5122" name="Picture 2">
            <a:extLst>
              <a:ext uri="{FF2B5EF4-FFF2-40B4-BE49-F238E27FC236}">
                <a16:creationId xmlns:a16="http://schemas.microsoft.com/office/drawing/2014/main" id="{8998DCBC-4380-3D2D-F7A3-9CEF55BA1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209676"/>
            <a:ext cx="5293445" cy="527565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1EBE674-06D9-74DA-1B5C-8329C8A25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550" y="1185522"/>
            <a:ext cx="5100883" cy="5412455"/>
          </a:xfrm>
          <a:prstGeom prst="rect">
            <a:avLst/>
          </a:prstGeom>
          <a:noFill/>
          <a:extLst>
            <a:ext uri="{909E8E84-426E-40DD-AFC4-6F175D3DCCD1}">
              <a14:hiddenFill xmlns:a14="http://schemas.microsoft.com/office/drawing/2010/main">
                <a:solidFill>
                  <a:srgbClr val="FFFFFF"/>
                </a:solidFill>
              </a14:hiddenFill>
            </a:ext>
          </a:extLst>
        </p:spPr>
      </p:pic>
      <p:pic>
        <p:nvPicPr>
          <p:cNvPr id="9" name="Recorded Sound">
            <a:hlinkClick r:id="" action="ppaction://media"/>
            <a:extLst>
              <a:ext uri="{FF2B5EF4-FFF2-40B4-BE49-F238E27FC236}">
                <a16:creationId xmlns:a16="http://schemas.microsoft.com/office/drawing/2014/main" id="{A91B30DC-B244-FF1F-BCF2-87D5F37059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06848" y="6354295"/>
            <a:ext cx="487363" cy="487363"/>
          </a:xfrm>
          <a:prstGeom prst="rect">
            <a:avLst/>
          </a:prstGeom>
        </p:spPr>
      </p:pic>
    </p:spTree>
    <p:extLst>
      <p:ext uri="{BB962C8B-B14F-4D97-AF65-F5344CB8AC3E}">
        <p14:creationId xmlns:p14="http://schemas.microsoft.com/office/powerpoint/2010/main" val="2330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 float design</Template>
  <TotalTime>123</TotalTime>
  <Words>333</Words>
  <Application>Microsoft Office PowerPoint</Application>
  <PresentationFormat>Widescreen</PresentationFormat>
  <Paragraphs>60</Paragraphs>
  <Slides>13</Slides>
  <Notes>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Unicode MS</vt:lpstr>
      <vt:lpstr>Aptos</vt:lpstr>
      <vt:lpstr>Arial</vt:lpstr>
      <vt:lpstr>Calibri</vt:lpstr>
      <vt:lpstr>Gill Sans MT</vt:lpstr>
      <vt:lpstr>Walbaum Display</vt:lpstr>
      <vt:lpstr>3DFloatVTI</vt:lpstr>
      <vt:lpstr>Salary Predictions of Data Professions</vt:lpstr>
      <vt:lpstr>Why is salary prediction important?</vt:lpstr>
      <vt:lpstr>PowerPoint Presentation</vt:lpstr>
      <vt:lpstr>Dataset</vt:lpstr>
      <vt:lpstr>Workflow</vt:lpstr>
      <vt:lpstr>Exploratory Data Analysis</vt:lpstr>
      <vt:lpstr>PowerPoint Presentation</vt:lpstr>
      <vt:lpstr>Machine Learning Models</vt:lpstr>
      <vt:lpstr>Evaluation </vt:lpstr>
      <vt:lpstr>Evaluation </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 Madhavan</dc:creator>
  <cp:lastModifiedBy>Priya Madhavan</cp:lastModifiedBy>
  <cp:revision>3</cp:revision>
  <dcterms:created xsi:type="dcterms:W3CDTF">2024-06-12T12:45:34Z</dcterms:created>
  <dcterms:modified xsi:type="dcterms:W3CDTF">2024-06-12T16:32:18Z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